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54"/>
  </p:notesMasterIdLst>
  <p:handoutMasterIdLst>
    <p:handoutMasterId r:id="rId55"/>
  </p:handoutMasterIdLst>
  <p:sldIdLst>
    <p:sldId id="579" r:id="rId2"/>
    <p:sldId id="569" r:id="rId3"/>
    <p:sldId id="557" r:id="rId4"/>
    <p:sldId id="622" r:id="rId5"/>
    <p:sldId id="623" r:id="rId6"/>
    <p:sldId id="563" r:id="rId7"/>
    <p:sldId id="599" r:id="rId8"/>
    <p:sldId id="591" r:id="rId9"/>
    <p:sldId id="600" r:id="rId10"/>
    <p:sldId id="586" r:id="rId11"/>
    <p:sldId id="571" r:id="rId12"/>
    <p:sldId id="587" r:id="rId13"/>
    <p:sldId id="601" r:id="rId14"/>
    <p:sldId id="588" r:id="rId15"/>
    <p:sldId id="602" r:id="rId16"/>
    <p:sldId id="589" r:id="rId17"/>
    <p:sldId id="603" r:id="rId18"/>
    <p:sldId id="590" r:id="rId19"/>
    <p:sldId id="560" r:id="rId20"/>
    <p:sldId id="576" r:id="rId21"/>
    <p:sldId id="580" r:id="rId22"/>
    <p:sldId id="597" r:id="rId23"/>
    <p:sldId id="605" r:id="rId24"/>
    <p:sldId id="604" r:id="rId25"/>
    <p:sldId id="611" r:id="rId26"/>
    <p:sldId id="608" r:id="rId27"/>
    <p:sldId id="610" r:id="rId28"/>
    <p:sldId id="625" r:id="rId29"/>
    <p:sldId id="612" r:id="rId30"/>
    <p:sldId id="613" r:id="rId31"/>
    <p:sldId id="615" r:id="rId32"/>
    <p:sldId id="614" r:id="rId33"/>
    <p:sldId id="616" r:id="rId34"/>
    <p:sldId id="631" r:id="rId35"/>
    <p:sldId id="618" r:id="rId36"/>
    <p:sldId id="619" r:id="rId37"/>
    <p:sldId id="620" r:id="rId38"/>
    <p:sldId id="598" r:id="rId39"/>
    <p:sldId id="630" r:id="rId40"/>
    <p:sldId id="621" r:id="rId41"/>
    <p:sldId id="627" r:id="rId42"/>
    <p:sldId id="593" r:id="rId43"/>
    <p:sldId id="298" r:id="rId44"/>
    <p:sldId id="547" r:id="rId45"/>
    <p:sldId id="570" r:id="rId46"/>
    <p:sldId id="551" r:id="rId47"/>
    <p:sldId id="484" r:id="rId48"/>
    <p:sldId id="549" r:id="rId49"/>
    <p:sldId id="566" r:id="rId50"/>
    <p:sldId id="561" r:id="rId51"/>
    <p:sldId id="567" r:id="rId52"/>
    <p:sldId id="562" r:id="rId5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557"/>
            <p14:sldId id="622"/>
            <p14:sldId id="623"/>
            <p14:sldId id="563"/>
            <p14:sldId id="599"/>
            <p14:sldId id="591"/>
            <p14:sldId id="600"/>
            <p14:sldId id="586"/>
            <p14:sldId id="571"/>
            <p14:sldId id="587"/>
            <p14:sldId id="601"/>
            <p14:sldId id="588"/>
            <p14:sldId id="602"/>
            <p14:sldId id="589"/>
            <p14:sldId id="603"/>
            <p14:sldId id="590"/>
            <p14:sldId id="560"/>
            <p14:sldId id="576"/>
            <p14:sldId id="580"/>
            <p14:sldId id="597"/>
            <p14:sldId id="605"/>
            <p14:sldId id="604"/>
            <p14:sldId id="611"/>
            <p14:sldId id="608"/>
            <p14:sldId id="610"/>
            <p14:sldId id="625"/>
            <p14:sldId id="612"/>
            <p14:sldId id="613"/>
            <p14:sldId id="615"/>
            <p14:sldId id="614"/>
            <p14:sldId id="616"/>
            <p14:sldId id="631"/>
            <p14:sldId id="618"/>
            <p14:sldId id="619"/>
            <p14:sldId id="620"/>
            <p14:sldId id="598"/>
            <p14:sldId id="630"/>
            <p14:sldId id="621"/>
            <p14:sldId id="627"/>
            <p14:sldId id="593"/>
            <p14:sldId id="298"/>
            <p14:sldId id="547"/>
            <p14:sldId id="570"/>
            <p14:sldId id="551"/>
            <p14:sldId id="484"/>
            <p14:sldId id="549"/>
            <p14:sldId id="566"/>
            <p14:sldId id="561"/>
            <p14:sldId id="567"/>
            <p14:sldId id="5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ECC00"/>
    <a:srgbClr val="FFFF00"/>
    <a:srgbClr val="80008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7" autoAdjust="0"/>
    <p:restoredTop sz="91837" autoAdjust="0"/>
  </p:normalViewPr>
  <p:slideViewPr>
    <p:cSldViewPr>
      <p:cViewPr>
        <p:scale>
          <a:sx n="95" d="100"/>
          <a:sy n="95" d="100"/>
        </p:scale>
        <p:origin x="1512" y="5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8/10/24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18</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39</a:t>
            </a:fld>
            <a:endParaRPr lang="en-US"/>
          </a:p>
        </p:txBody>
      </p:sp>
    </p:spTree>
    <p:extLst>
      <p:ext uri="{BB962C8B-B14F-4D97-AF65-F5344CB8AC3E}">
        <p14:creationId xmlns:p14="http://schemas.microsoft.com/office/powerpoint/2010/main" val="137529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47</a:t>
            </a:fld>
            <a:endParaRPr lang="en-US"/>
          </a:p>
        </p:txBody>
      </p:sp>
    </p:spTree>
    <p:extLst>
      <p:ext uri="{BB962C8B-B14F-4D97-AF65-F5344CB8AC3E}">
        <p14:creationId xmlns:p14="http://schemas.microsoft.com/office/powerpoint/2010/main" val="22953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1</a:t>
            </a:fld>
            <a:endParaRPr lang="en-US"/>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2" name="TextBox 1">
            <a:extLst>
              <a:ext uri="{FF2B5EF4-FFF2-40B4-BE49-F238E27FC236}">
                <a16:creationId xmlns:a16="http://schemas.microsoft.com/office/drawing/2014/main" id="{83E10817-3D6B-065F-78BF-942F4AB7ACBB}"/>
              </a:ext>
            </a:extLst>
          </p:cNvPr>
          <p:cNvSpPr txBox="1"/>
          <p:nvPr/>
        </p:nvSpPr>
        <p:spPr>
          <a:xfrm>
            <a:off x="264440" y="136525"/>
            <a:ext cx="3200400" cy="369332"/>
          </a:xfrm>
          <a:prstGeom prst="rect">
            <a:avLst/>
          </a:prstGeom>
          <a:solidFill>
            <a:srgbClr val="00B0F0"/>
          </a:solidFill>
        </p:spPr>
        <p:txBody>
          <a:bodyPr wrap="square" rtlCol="0">
            <a:spAutoFit/>
          </a:bodyPr>
          <a:lstStyle/>
          <a:p>
            <a:r>
              <a:rPr lang="en-CH" dirty="0"/>
              <a:t>VM: please work on this slide</a:t>
            </a:r>
          </a:p>
        </p:txBody>
      </p:sp>
      <p:pic>
        <p:nvPicPr>
          <p:cNvPr id="2050" name="Picture 2" descr="Big O Notation Explained Simply Using some Illustrations and a Video">
            <a:extLst>
              <a:ext uri="{FF2B5EF4-FFF2-40B4-BE49-F238E27FC236}">
                <a16:creationId xmlns:a16="http://schemas.microsoft.com/office/drawing/2014/main" id="{19FDC062-CE08-0412-DE7B-E9336BEDB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20" y="3761050"/>
            <a:ext cx="5366760" cy="23731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DB7C8EC-6E80-C560-3E87-95C79FB214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2" t="12201" r="4586" b="5324"/>
          <a:stretch/>
        </p:blipFill>
        <p:spPr bwMode="auto">
          <a:xfrm>
            <a:off x="1927997" y="723836"/>
            <a:ext cx="3306806" cy="260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6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7" name="TextBox 6">
            <a:extLst>
              <a:ext uri="{FF2B5EF4-FFF2-40B4-BE49-F238E27FC236}">
                <a16:creationId xmlns:a16="http://schemas.microsoft.com/office/drawing/2014/main" id="{197A23C7-3D9C-D0F5-FDD4-A15473CFE87A}"/>
              </a:ext>
            </a:extLst>
          </p:cNvPr>
          <p:cNvSpPr txBox="1"/>
          <p:nvPr/>
        </p:nvSpPr>
        <p:spPr>
          <a:xfrm>
            <a:off x="8400256" y="476672"/>
            <a:ext cx="1944216" cy="1200329"/>
          </a:xfrm>
          <a:prstGeom prst="rect">
            <a:avLst/>
          </a:prstGeom>
          <a:solidFill>
            <a:srgbClr val="FFFF00"/>
          </a:solidFill>
        </p:spPr>
        <p:txBody>
          <a:bodyPr wrap="square" rtlCol="0">
            <a:spAutoFit/>
          </a:bodyPr>
          <a:lstStyle/>
          <a:p>
            <a:r>
              <a:rPr lang="en-CH" dirty="0"/>
              <a:t>VM: should we have these slides as an interactive Jupyter notebook?</a:t>
            </a:r>
          </a:p>
        </p:txBody>
      </p:sp>
    </p:spTree>
    <p:extLst>
      <p:ext uri="{BB962C8B-B14F-4D97-AF65-F5344CB8AC3E}">
        <p14:creationId xmlns:p14="http://schemas.microsoft.com/office/powerpoint/2010/main" val="229033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a:t>
            </a:r>
            <a:r>
              <a:rPr lang="en-CH" sz="2800"/>
              <a:t>(n</a:t>
            </a:r>
            <a:r>
              <a:rPr lang="en-CH" sz="2800" baseline="30000"/>
              <a:t>2</a:t>
            </a:r>
            <a:r>
              <a:rPr lang="en-CH" sz="2800" dirty="0"/>
              <a:t>)</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3" name="Picture 12" descr="A graph of a function&#10;&#10;Description automatically generated">
            <a:extLst>
              <a:ext uri="{FF2B5EF4-FFF2-40B4-BE49-F238E27FC236}">
                <a16:creationId xmlns:a16="http://schemas.microsoft.com/office/drawing/2014/main" id="{94C68227-07FD-84D4-EB84-B22770614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997" y="1328902"/>
            <a:ext cx="3772406" cy="2976819"/>
          </a:xfrm>
          <a:prstGeom prst="rect">
            <a:avLst/>
          </a:prstGeom>
        </p:spPr>
      </p:pic>
    </p:spTree>
    <p:extLst>
      <p:ext uri="{BB962C8B-B14F-4D97-AF65-F5344CB8AC3E}">
        <p14:creationId xmlns:p14="http://schemas.microsoft.com/office/powerpoint/2010/main" val="406009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a:t>
            </a:r>
            <a:r>
              <a:rPr lang="en-US" sz="2800" dirty="0" err="1"/>
              <a:t>log</a:t>
            </a:r>
            <a:r>
              <a:rPr lang="en-US" sz="2800" baseline="-25000" dirty="0" err="1"/>
              <a:t>n</a:t>
            </a:r>
            <a:r>
              <a:rPr lang="en-US" sz="2800" dirty="0"/>
              <a:t> + 2*n  ~  O(n * </a:t>
            </a:r>
            <a:r>
              <a:rPr lang="en-US" sz="2800" dirty="0" err="1"/>
              <a:t>log</a:t>
            </a:r>
            <a:r>
              <a:rPr lang="en-US" sz="2800" baseline="-25000" dirty="0" err="1"/>
              <a:t>n</a:t>
            </a:r>
            <a:r>
              <a:rPr lang="en-US" sz="2800" dirty="0"/>
              <a:t>)</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630706" y="1268760"/>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348064" y="950752"/>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3321050" y="1899345"/>
            <a:ext cx="5549900" cy="546100"/>
          </a:xfrm>
          <a:prstGeom prst="rect">
            <a:avLst/>
          </a:prstGeom>
        </p:spPr>
      </p:pic>
      <p:pic>
        <p:nvPicPr>
          <p:cNvPr id="12" name="Picture 11" descr="A diagram of a function&#10;&#10;Description automatically generated">
            <a:extLst>
              <a:ext uri="{FF2B5EF4-FFF2-40B4-BE49-F238E27FC236}">
                <a16:creationId xmlns:a16="http://schemas.microsoft.com/office/drawing/2014/main" id="{D471136C-5112-2518-AC5C-813D9C4F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188" y="2418285"/>
            <a:ext cx="3713106" cy="2930025"/>
          </a:xfrm>
          <a:prstGeom prst="rect">
            <a:avLst/>
          </a:prstGeom>
        </p:spPr>
      </p:pic>
    </p:spTree>
    <p:extLst>
      <p:ext uri="{BB962C8B-B14F-4D97-AF65-F5344CB8AC3E}">
        <p14:creationId xmlns:p14="http://schemas.microsoft.com/office/powerpoint/2010/main" val="1487284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551384" y="1487902"/>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7392144" y="5833290"/>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8" name="Picture 7">
            <a:extLst>
              <a:ext uri="{FF2B5EF4-FFF2-40B4-BE49-F238E27FC236}">
                <a16:creationId xmlns:a16="http://schemas.microsoft.com/office/drawing/2014/main" id="{E1B4BB5E-C7E3-D5C4-B07B-55426C53D4F2}"/>
              </a:ext>
            </a:extLst>
          </p:cNvPr>
          <p:cNvPicPr>
            <a:picLocks noChangeAspect="1"/>
          </p:cNvPicPr>
          <p:nvPr/>
        </p:nvPicPr>
        <p:blipFill>
          <a:blip r:embed="rId3"/>
          <a:stretch>
            <a:fillRect/>
          </a:stretch>
        </p:blipFill>
        <p:spPr>
          <a:xfrm>
            <a:off x="7392144" y="659641"/>
            <a:ext cx="4481760" cy="3975407"/>
          </a:xfrm>
          <a:prstGeom prst="rect">
            <a:avLst/>
          </a:prstGeom>
        </p:spPr>
      </p:pic>
    </p:spTree>
    <p:extLst>
      <p:ext uri="{BB962C8B-B14F-4D97-AF65-F5344CB8AC3E}">
        <p14:creationId xmlns:p14="http://schemas.microsoft.com/office/powerpoint/2010/main" val="194185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91420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7248128" y="1161618"/>
            <a:ext cx="3096344" cy="923330"/>
          </a:xfrm>
          <a:prstGeom prst="rect">
            <a:avLst/>
          </a:prstGeom>
          <a:solidFill>
            <a:srgbClr val="00B0F0"/>
          </a:solidFill>
        </p:spPr>
        <p:txBody>
          <a:bodyPr wrap="square" rtlCol="0">
            <a:spAutoFit/>
          </a:bodyPr>
          <a:lstStyle/>
          <a:p>
            <a:r>
              <a:rPr lang="en-CH" dirty="0"/>
              <a:t>VM: THIS MIGHT BE TOO DIFFICULT, we need to find another one</a:t>
            </a:r>
          </a:p>
        </p:txBody>
      </p:sp>
    </p:spTree>
    <p:extLst>
      <p:ext uri="{BB962C8B-B14F-4D97-AF65-F5344CB8AC3E}">
        <p14:creationId xmlns:p14="http://schemas.microsoft.com/office/powerpoint/2010/main" val="241310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You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245102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CH" dirty="0"/>
              <a:t>NumPy’s main contribution is to introduce 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 list-of-lists. </a:t>
            </a:r>
          </a:p>
          <a:p>
            <a:r>
              <a:rPr lang="en-CH" dirty="0"/>
              <a:t>Thinking back to Tiziano’s class, why are NumPy arrays better than a list-of-lists?</a:t>
            </a:r>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951946"/>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spTree>
    <p:extLst>
      <p:ext uri="{BB962C8B-B14F-4D97-AF65-F5344CB8AC3E}">
        <p14:creationId xmlns:p14="http://schemas.microsoft.com/office/powerpoint/2010/main" val="2339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dirty="0"/>
              <a:t>Why are NumPy arrays efficient? </a:t>
            </a:r>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p:txBody>
          <a:bodyPr/>
          <a:lstStyle/>
          <a:p>
            <a:pPr marL="457200" indent="-457200">
              <a:buAutoNum type="arabicParenR"/>
            </a:pPr>
            <a:r>
              <a:rPr lang="en-CH" b="1" dirty="0"/>
              <a:t>Memory efficient</a:t>
            </a:r>
            <a:r>
              <a:rPr lang="en-CH" dirty="0"/>
              <a:t>: The data occupies the minimum amount of memory required; some operations can be done without touching the memory at all!</a:t>
            </a:r>
          </a:p>
          <a:p>
            <a:pPr marL="457200" indent="-457200">
              <a:buAutoNum type="arabicParenR"/>
            </a:pPr>
            <a:r>
              <a:rPr lang="en-CH" b="1" dirty="0"/>
              <a:t>Fast</a:t>
            </a:r>
            <a:r>
              <a:rPr lang="en-CH" dirty="0"/>
              <a:t>: Many operations can be done very efficiently in C. For this to be useful, we need to avoid Python for-loops at all costs! We say we need to “vectorize” the code</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213869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152087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extLst>
              <p:ext uri="{D42A27DB-BD31-4B8C-83A1-F6EECF244321}">
                <p14:modId xmlns:p14="http://schemas.microsoft.com/office/powerpoint/2010/main" val="4080791679"/>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8" name="Table 7">
            <a:extLst>
              <a:ext uri="{FF2B5EF4-FFF2-40B4-BE49-F238E27FC236}">
                <a16:creationId xmlns:a16="http://schemas.microsoft.com/office/drawing/2014/main" id="{9F0F60CC-8EBA-1CC9-A423-8C5075CBA701}"/>
              </a:ext>
            </a:extLst>
          </p:cNvPr>
          <p:cNvGraphicFramePr>
            <a:graphicFrameLocks noGrp="1"/>
          </p:cNvGraphicFramePr>
          <p:nvPr>
            <p:extLst>
              <p:ext uri="{D42A27DB-BD31-4B8C-83A1-F6EECF244321}">
                <p14:modId xmlns:p14="http://schemas.microsoft.com/office/powerpoint/2010/main" val="996620606"/>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8" name="TextBox 17">
            <a:extLst>
              <a:ext uri="{FF2B5EF4-FFF2-40B4-BE49-F238E27FC236}">
                <a16:creationId xmlns:a16="http://schemas.microsoft.com/office/drawing/2014/main" id="{E70819C9-2FAC-62A5-32EF-EEB48037C60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800617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extLst>
              <p:ext uri="{D42A27DB-BD31-4B8C-83A1-F6EECF244321}">
                <p14:modId xmlns:p14="http://schemas.microsoft.com/office/powerpoint/2010/main" val="301124271"/>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extLst>
              <p:ext uri="{D42A27DB-BD31-4B8C-83A1-F6EECF244321}">
                <p14:modId xmlns:p14="http://schemas.microsoft.com/office/powerpoint/2010/main" val="2885164178"/>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extLst>
              <p:ext uri="{D42A27DB-BD31-4B8C-83A1-F6EECF244321}">
                <p14:modId xmlns:p14="http://schemas.microsoft.com/office/powerpoint/2010/main" val="614163084"/>
              </p:ext>
            </p:extLst>
          </p:nvPr>
        </p:nvGraphicFramePr>
        <p:xfrm>
          <a:off x="6749170" y="3543200"/>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6687429" y="3136826"/>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254084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27</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extLst>
              <p:ext uri="{D42A27DB-BD31-4B8C-83A1-F6EECF244321}">
                <p14:modId xmlns:p14="http://schemas.microsoft.com/office/powerpoint/2010/main" val="2191032713"/>
              </p:ext>
            </p:extLst>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extLst>
              <p:ext uri="{D42A27DB-BD31-4B8C-83A1-F6EECF244321}">
                <p14:modId xmlns:p14="http://schemas.microsoft.com/office/powerpoint/2010/main" val="2604311225"/>
              </p:ext>
            </p:extLst>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extLst>
              <p:ext uri="{D42A27DB-BD31-4B8C-83A1-F6EECF244321}">
                <p14:modId xmlns:p14="http://schemas.microsoft.com/office/powerpoint/2010/main" val="698875036"/>
              </p:ext>
            </p:extLst>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extLst>
              <p:ext uri="{D42A27DB-BD31-4B8C-83A1-F6EECF244321}">
                <p14:modId xmlns:p14="http://schemas.microsoft.com/office/powerpoint/2010/main" val="3561429084"/>
              </p:ext>
            </p:extLst>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extLst>
              <p:ext uri="{D42A27DB-BD31-4B8C-83A1-F6EECF244321}">
                <p14:modId xmlns:p14="http://schemas.microsoft.com/office/powerpoint/2010/main" val="2779597433"/>
              </p:ext>
            </p:extLst>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extLst>
              <p:ext uri="{D42A27DB-BD31-4B8C-83A1-F6EECF244321}">
                <p14:modId xmlns:p14="http://schemas.microsoft.com/office/powerpoint/2010/main" val="2222108553"/>
              </p:ext>
            </p:extLst>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extLst>
              <p:ext uri="{D42A27DB-BD31-4B8C-83A1-F6EECF244321}">
                <p14:modId xmlns:p14="http://schemas.microsoft.com/office/powerpoint/2010/main" val="2604379619"/>
              </p:ext>
            </p:extLst>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extLst>
              <p:ext uri="{D42A27DB-BD31-4B8C-83A1-F6EECF244321}">
                <p14:modId xmlns:p14="http://schemas.microsoft.com/office/powerpoint/2010/main" val="3015385989"/>
              </p:ext>
            </p:extLst>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24" name="TextBox 23">
            <a:extLst>
              <a:ext uri="{FF2B5EF4-FFF2-40B4-BE49-F238E27FC236}">
                <a16:creationId xmlns:a16="http://schemas.microsoft.com/office/drawing/2014/main" id="{F2208FC3-2EC8-20EF-85E2-1387E9634B81}"/>
              </a:ext>
            </a:extLst>
          </p:cNvPr>
          <p:cNvSpPr txBox="1"/>
          <p:nvPr/>
        </p:nvSpPr>
        <p:spPr>
          <a:xfrm>
            <a:off x="8604353" y="408848"/>
            <a:ext cx="2426166" cy="1200329"/>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extLst>
              <p:ext uri="{D42A27DB-BD31-4B8C-83A1-F6EECF244321}">
                <p14:modId xmlns:p14="http://schemas.microsoft.com/office/powerpoint/2010/main" val="1961103750"/>
              </p:ext>
            </p:extLst>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425766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28</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2" name="TextBox 1">
            <a:extLst>
              <a:ext uri="{FF2B5EF4-FFF2-40B4-BE49-F238E27FC236}">
                <a16:creationId xmlns:a16="http://schemas.microsoft.com/office/drawing/2014/main" id="{801F4A8B-E820-FC72-CB0A-04806BA12870}"/>
              </a:ext>
            </a:extLst>
          </p:cNvPr>
          <p:cNvSpPr txBox="1"/>
          <p:nvPr/>
        </p:nvSpPr>
        <p:spPr>
          <a:xfrm>
            <a:off x="5807968" y="178485"/>
            <a:ext cx="4896544" cy="646331"/>
          </a:xfrm>
          <a:prstGeom prst="rect">
            <a:avLst/>
          </a:prstGeom>
          <a:solidFill>
            <a:schemeClr val="accent6">
              <a:lumMod val="20000"/>
              <a:lumOff val="80000"/>
            </a:schemeClr>
          </a:solidFill>
        </p:spPr>
        <p:txBody>
          <a:bodyPr wrap="square" rtlCol="0">
            <a:spAutoFit/>
          </a:bodyPr>
          <a:lstStyle/>
          <a:p>
            <a:r>
              <a:rPr lang="en-CH" dirty="0"/>
              <a:t>Whic</a:t>
            </a:r>
            <a:r>
              <a:rPr lang="en-US" dirty="0"/>
              <a:t>h</a:t>
            </a:r>
            <a:r>
              <a:rPr lang="en-CH" dirty="0"/>
              <a:t> is why some NumPy operations are super efficient, O(1): they only modify the metadata</a:t>
            </a:r>
          </a:p>
        </p:txBody>
      </p:sp>
      <p:sp>
        <p:nvSpPr>
          <p:cNvPr id="3" name="TextBox 2">
            <a:extLst>
              <a:ext uri="{FF2B5EF4-FFF2-40B4-BE49-F238E27FC236}">
                <a16:creationId xmlns:a16="http://schemas.microsoft.com/office/drawing/2014/main" id="{B819EA38-61F4-DE39-6743-E7E35518A587}"/>
              </a:ext>
            </a:extLst>
          </p:cNvPr>
          <p:cNvSpPr txBox="1"/>
          <p:nvPr/>
        </p:nvSpPr>
        <p:spPr>
          <a:xfrm>
            <a:off x="8534250" y="2790106"/>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8409274" y="947470"/>
            <a:ext cx="1944217" cy="369332"/>
          </a:xfrm>
          <a:prstGeom prst="rect">
            <a:avLst/>
          </a:prstGeom>
          <a:noFill/>
        </p:spPr>
        <p:txBody>
          <a:bodyPr wrap="square" rtlCol="0">
            <a:spAutoFit/>
          </a:bodyPr>
          <a:lstStyle/>
          <a:p>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8534250" y="4174593"/>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8534250"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8534250" y="1412325"/>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3568520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p:txBody>
          <a:bodyPr>
            <a:noAutofit/>
          </a:bodyPr>
          <a:lstStyle/>
          <a:p>
            <a:r>
              <a:rPr lang="en-CH" sz="3200" dirty="0"/>
              <a:t>Operations that only change the metadata return a </a:t>
            </a:r>
            <a:r>
              <a:rPr lang="en-CH" sz="3200" b="1" dirty="0"/>
              <a:t>view</a:t>
            </a:r>
            <a:r>
              <a:rPr lang="en-CH" sz="3200" dirty="0"/>
              <a:t>, otherwise a new memory block needs to be allocated and they return a </a:t>
            </a:r>
            <a:r>
              <a:rPr lang="en-CH" sz="3200" b="1" dirty="0"/>
              <a:t>copy</a:t>
            </a:r>
          </a:p>
        </p:txBody>
      </p:sp>
      <p:sp>
        <p:nvSpPr>
          <p:cNvPr id="6" name="Content Placeholder 5">
            <a:extLst>
              <a:ext uri="{FF2B5EF4-FFF2-40B4-BE49-F238E27FC236}">
                <a16:creationId xmlns:a16="http://schemas.microsoft.com/office/drawing/2014/main" id="{11CA2F60-7666-88D8-76E0-BC5928FF0B84}"/>
              </a:ext>
            </a:extLst>
          </p:cNvPr>
          <p:cNvSpPr>
            <a:spLocks noGrp="1"/>
          </p:cNvSpPr>
          <p:nvPr>
            <p:ph idx="1"/>
          </p:nvPr>
        </p:nvSpPr>
        <p:spPr>
          <a:xfrm>
            <a:off x="838200" y="2060848"/>
            <a:ext cx="10515600" cy="4116115"/>
          </a:xfrm>
        </p:spPr>
        <p:txBody>
          <a:bodyPr/>
          <a:lstStyle/>
          <a:p>
            <a:r>
              <a:rPr lang="en-CH" dirty="0"/>
              <a:t>Live: notebooks/</a:t>
            </a:r>
            <a:r>
              <a:rPr lang="en-US" dirty="0" err="1"/>
              <a:t>numpy_views_and_copys</a:t>
            </a:r>
            <a:endParaRPr lang="en-CH" dirty="0"/>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3480658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 problems do you encounter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7" name="TextBox 6">
            <a:extLst>
              <a:ext uri="{FF2B5EF4-FFF2-40B4-BE49-F238E27FC236}">
                <a16:creationId xmlns:a16="http://schemas.microsoft.com/office/drawing/2014/main" id="{C6230424-2B71-979D-7CDE-C2DD613294FA}"/>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32272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C9A-798C-F966-D4D8-FB586EE02435}"/>
              </a:ext>
            </a:extLst>
          </p:cNvPr>
          <p:cNvSpPr>
            <a:spLocks noGrp="1"/>
          </p:cNvSpPr>
          <p:nvPr>
            <p:ph type="title"/>
          </p:nvPr>
        </p:nvSpPr>
        <p:spPr/>
        <p:txBody>
          <a:bodyPr>
            <a:normAutofit fontScale="90000"/>
          </a:bodyPr>
          <a:lstStyle/>
          <a:p>
            <a:r>
              <a:rPr lang="en-CH" dirty="0"/>
              <a:t>Hands-on: view or copy? If view, how is the metadata changed?</a:t>
            </a:r>
          </a:p>
        </p:txBody>
      </p:sp>
      <p:sp>
        <p:nvSpPr>
          <p:cNvPr id="4" name="Date Placeholder 3">
            <a:extLst>
              <a:ext uri="{FF2B5EF4-FFF2-40B4-BE49-F238E27FC236}">
                <a16:creationId xmlns:a16="http://schemas.microsoft.com/office/drawing/2014/main" id="{7D18F8D0-F2B7-A981-88E5-560B183928B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320588E-18C5-5CE3-2136-3F9CE41622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B34F1AB-84C9-7A9A-FD61-69F7F70F9AF7}"/>
              </a:ext>
            </a:extLst>
          </p:cNvPr>
          <p:cNvSpPr>
            <a:spLocks noGrp="1"/>
          </p:cNvSpPr>
          <p:nvPr>
            <p:ph type="sldNum" sz="quarter" idx="12"/>
          </p:nvPr>
        </p:nvSpPr>
        <p:spPr/>
        <p:txBody>
          <a:bodyPr/>
          <a:lstStyle/>
          <a:p>
            <a:fld id="{EF79ADEA-B933-47CC-A4E9-04E6298B917C}" type="slidenum">
              <a:rPr lang="en-US" smtClean="0"/>
              <a:pPr/>
              <a:t>30</a:t>
            </a:fld>
            <a:endParaRPr lang="en-US"/>
          </a:p>
        </p:txBody>
      </p:sp>
      <p:sp>
        <p:nvSpPr>
          <p:cNvPr id="9" name="TextBox 8">
            <a:extLst>
              <a:ext uri="{FF2B5EF4-FFF2-40B4-BE49-F238E27FC236}">
                <a16:creationId xmlns:a16="http://schemas.microsoft.com/office/drawing/2014/main" id="{8D5DC777-961D-8D62-FFF4-2399BD74951A}"/>
              </a:ext>
            </a:extLst>
          </p:cNvPr>
          <p:cNvSpPr txBox="1"/>
          <p:nvPr/>
        </p:nvSpPr>
        <p:spPr>
          <a:xfrm>
            <a:off x="804019" y="2418695"/>
            <a:ext cx="1944217" cy="461665"/>
          </a:xfrm>
          <a:prstGeom prst="rect">
            <a:avLst/>
          </a:prstGeom>
          <a:noFill/>
        </p:spPr>
        <p:txBody>
          <a:bodyPr wrap="square" rtlCol="0">
            <a:spAutoFit/>
          </a:bodyPr>
          <a:lstStyle/>
          <a:p>
            <a:pPr algn="ctr"/>
            <a:r>
              <a:rPr lang="en-CH" sz="2400" b="1" dirty="0">
                <a:solidFill>
                  <a:schemeClr val="accent1">
                    <a:lumMod val="60000"/>
                    <a:lumOff val="40000"/>
                  </a:schemeClr>
                </a:solidFill>
                <a:latin typeface="Consolas" panose="020B0609020204030204" pitchFamily="49" charset="0"/>
                <a:cs typeface="Consolas" panose="020B0609020204030204" pitchFamily="49" charset="0"/>
              </a:rPr>
              <a:t>x</a:t>
            </a:r>
          </a:p>
        </p:txBody>
      </p:sp>
      <p:graphicFrame>
        <p:nvGraphicFramePr>
          <p:cNvPr id="10" name="Table 9">
            <a:extLst>
              <a:ext uri="{FF2B5EF4-FFF2-40B4-BE49-F238E27FC236}">
                <a16:creationId xmlns:a16="http://schemas.microsoft.com/office/drawing/2014/main" id="{080FA2B9-7293-78FF-36A0-B4AA9C46B842}"/>
              </a:ext>
            </a:extLst>
          </p:cNvPr>
          <p:cNvGraphicFramePr>
            <a:graphicFrameLocks noGrp="1"/>
          </p:cNvGraphicFramePr>
          <p:nvPr>
            <p:extLst>
              <p:ext uri="{D42A27DB-BD31-4B8C-83A1-F6EECF244321}">
                <p14:modId xmlns:p14="http://schemas.microsoft.com/office/powerpoint/2010/main" val="4024768234"/>
              </p:ext>
            </p:extLst>
          </p:nvPr>
        </p:nvGraphicFramePr>
        <p:xfrm>
          <a:off x="983432" y="2880360"/>
          <a:ext cx="1585392" cy="1097280"/>
        </p:xfrm>
        <a:graphic>
          <a:graphicData uri="http://schemas.openxmlformats.org/drawingml/2006/table">
            <a:tbl>
              <a:tblPr firstRow="1" bandRow="1">
                <a:tableStyleId>{5C22544A-7EE6-4342-B048-85BDC9FD1C3A}</a:tableStyleId>
              </a:tblPr>
              <a:tblGrid>
                <a:gridCol w="396348">
                  <a:extLst>
                    <a:ext uri="{9D8B030D-6E8A-4147-A177-3AD203B41FA5}">
                      <a16:colId xmlns:a16="http://schemas.microsoft.com/office/drawing/2014/main" val="371355521"/>
                    </a:ext>
                  </a:extLst>
                </a:gridCol>
                <a:gridCol w="396348">
                  <a:extLst>
                    <a:ext uri="{9D8B030D-6E8A-4147-A177-3AD203B41FA5}">
                      <a16:colId xmlns:a16="http://schemas.microsoft.com/office/drawing/2014/main" val="1890143904"/>
                    </a:ext>
                  </a:extLst>
                </a:gridCol>
                <a:gridCol w="396348">
                  <a:extLst>
                    <a:ext uri="{9D8B030D-6E8A-4147-A177-3AD203B41FA5}">
                      <a16:colId xmlns:a16="http://schemas.microsoft.com/office/drawing/2014/main" val="3423238042"/>
                    </a:ext>
                  </a:extLst>
                </a:gridCol>
                <a:gridCol w="396348">
                  <a:extLst>
                    <a:ext uri="{9D8B030D-6E8A-4147-A177-3AD203B41FA5}">
                      <a16:colId xmlns:a16="http://schemas.microsoft.com/office/drawing/2014/main" val="2056291651"/>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9</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2" name="Table 11">
            <a:extLst>
              <a:ext uri="{FF2B5EF4-FFF2-40B4-BE49-F238E27FC236}">
                <a16:creationId xmlns:a16="http://schemas.microsoft.com/office/drawing/2014/main" id="{F50709A8-6084-9642-BC81-B893279FFED8}"/>
              </a:ext>
            </a:extLst>
          </p:cNvPr>
          <p:cNvGraphicFramePr>
            <a:graphicFrameLocks noGrp="1"/>
          </p:cNvGraphicFramePr>
          <p:nvPr>
            <p:extLst>
              <p:ext uri="{D42A27DB-BD31-4B8C-83A1-F6EECF244321}">
                <p14:modId xmlns:p14="http://schemas.microsoft.com/office/powerpoint/2010/main" val="1392108858"/>
              </p:ext>
            </p:extLst>
          </p:nvPr>
        </p:nvGraphicFramePr>
        <p:xfrm>
          <a:off x="3431704" y="2042795"/>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7578212"/>
                    </a:ext>
                  </a:extLst>
                </a:gridCol>
                <a:gridCol w="4064000">
                  <a:extLst>
                    <a:ext uri="{9D8B030D-6E8A-4147-A177-3AD203B41FA5}">
                      <a16:colId xmlns:a16="http://schemas.microsoft.com/office/drawing/2014/main" val="1443742724"/>
                    </a:ext>
                  </a:extLst>
                </a:gridCol>
              </a:tblGrid>
              <a:tr h="370840">
                <a:tc>
                  <a:txBody>
                    <a:bodyPr/>
                    <a:lstStyle/>
                    <a:p>
                      <a:r>
                        <a:rPr lang="en-CH"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H" dirty="0"/>
                        <a:t>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704518"/>
                  </a:ext>
                </a:extLst>
              </a:tr>
              <a:tr h="370840">
                <a:tc>
                  <a:txBody>
                    <a:bodyPr/>
                    <a:lstStyle/>
                    <a:p>
                      <a:r>
                        <a:rPr lang="en-US" dirty="0">
                          <a:latin typeface="Consolas" panose="020B0609020204030204" pitchFamily="49" charset="0"/>
                          <a:cs typeface="Consolas" panose="020B0609020204030204" pitchFamily="49" charset="0"/>
                        </a:rPr>
                        <a:t>x[::2,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992185"/>
                  </a:ext>
                </a:extLst>
              </a:tr>
              <a:tr h="370840">
                <a:tc>
                  <a:txBody>
                    <a:bodyPr/>
                    <a:lstStyle/>
                    <a:p>
                      <a:r>
                        <a:rPr lang="en-US" dirty="0">
                          <a:latin typeface="Consolas" panose="020B0609020204030204" pitchFamily="49" charset="0"/>
                          <a:cs typeface="Consolas" panose="020B0609020204030204" pitchFamily="49" charset="0"/>
                        </a:rPr>
                        <a:t>x[1,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436849"/>
                  </a:ext>
                </a:extLst>
              </a:tr>
              <a:tr h="370840">
                <a:tc>
                  <a:txBody>
                    <a:bodyPr/>
                    <a:lstStyle/>
                    <a:p>
                      <a:r>
                        <a:rPr lang="en-US" dirty="0">
                          <a:latin typeface="Consolas" panose="020B0609020204030204" pitchFamily="49" charset="0"/>
                          <a:cs typeface="Consolas" panose="020B0609020204030204" pitchFamily="49" charset="0"/>
                        </a:rPr>
                        <a:t>x[1]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0750442"/>
                  </a:ext>
                </a:extLst>
              </a:tr>
              <a:tr h="370840">
                <a:tc>
                  <a:txBody>
                    <a:bodyPr/>
                    <a:lstStyle/>
                    <a:p>
                      <a:r>
                        <a:rPr lang="en-US" dirty="0">
                          <a:latin typeface="Consolas" panose="020B0609020204030204" pitchFamily="49" charset="0"/>
                          <a:cs typeface="Consolas" panose="020B0609020204030204" pitchFamily="49" charset="0"/>
                        </a:rPr>
                        <a:t>x[[1, 2, 0], [1, 1,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3851526"/>
                  </a:ext>
                </a:extLst>
              </a:tr>
              <a:tr h="370840">
                <a:tc>
                  <a:txBody>
                    <a:bodyPr/>
                    <a:lstStyle/>
                    <a:p>
                      <a:r>
                        <a:rPr lang="en-US" dirty="0">
                          <a:latin typeface="Consolas" panose="020B0609020204030204" pitchFamily="49" charset="0"/>
                          <a:cs typeface="Consolas" panose="020B0609020204030204" pitchFamily="49" charset="0"/>
                        </a:rPr>
                        <a:t>x[[0, 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8682133"/>
                  </a:ext>
                </a:extLst>
              </a:tr>
              <a:tr h="370840">
                <a:tc>
                  <a:txBody>
                    <a:bodyPr/>
                    <a:lstStyle/>
                    <a:p>
                      <a:r>
                        <a:rPr lang="en-US" dirty="0" err="1">
                          <a:latin typeface="Consolas" panose="020B0609020204030204" pitchFamily="49" charset="0"/>
                          <a:cs typeface="Consolas" panose="020B0609020204030204" pitchFamily="49" charset="0"/>
                        </a:rPr>
                        <a:t>x.reshape</a:t>
                      </a:r>
                      <a:r>
                        <a:rPr lang="en-US" dirty="0">
                          <a:latin typeface="Consolas" panose="020B0609020204030204" pitchFamily="49" charset="0"/>
                          <a:cs typeface="Consolas" panose="020B0609020204030204" pitchFamily="49" charset="0"/>
                        </a:rPr>
                        <a:t>((6,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263093"/>
                  </a:ext>
                </a:extLst>
              </a:tr>
              <a:tr h="370840">
                <a:tc>
                  <a:txBody>
                    <a:bodyPr/>
                    <a:lstStyle/>
                    <a:p>
                      <a:r>
                        <a:rPr lang="en-US" dirty="0" err="1">
                          <a:latin typeface="Consolas" panose="020B0609020204030204" pitchFamily="49" charset="0"/>
                          <a:cs typeface="Consolas" panose="020B0609020204030204" pitchFamily="49" charset="0"/>
                        </a:rPr>
                        <a:t>x.ravel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18220"/>
                  </a:ext>
                </a:extLst>
              </a:tr>
              <a:tr h="370840">
                <a:tc>
                  <a:txBody>
                    <a:bodyPr/>
                    <a:lstStyle/>
                    <a:p>
                      <a:r>
                        <a:rPr lang="en-US" dirty="0" err="1">
                          <a:latin typeface="Consolas" panose="020B0609020204030204" pitchFamily="49" charset="0"/>
                          <a:cs typeface="Consolas" panose="020B0609020204030204" pitchFamily="49" charset="0"/>
                        </a:rPr>
                        <a:t>x.T.ravel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4456468"/>
                  </a:ext>
                </a:extLst>
              </a:tr>
              <a:tr h="370840">
                <a:tc>
                  <a:txBody>
                    <a:bodyPr/>
                    <a:lstStyle/>
                    <a:p>
                      <a:r>
                        <a:rPr lang="en-US" dirty="0">
                          <a:latin typeface="Consolas" panose="020B0609020204030204" pitchFamily="49" charset="0"/>
                          <a:cs typeface="Consolas" panose="020B0609020204030204" pitchFamily="49" charset="0"/>
                        </a:rPr>
                        <a:t>x[(x % 2) == 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850599"/>
                  </a:ext>
                </a:extLst>
              </a:tr>
              <a:tr h="370840">
                <a:tc>
                  <a:txBody>
                    <a:bodyPr/>
                    <a:lstStyle/>
                    <a:p>
                      <a:r>
                        <a:rPr lang="en-US" dirty="0">
                          <a:latin typeface="Consolas" panose="020B0609020204030204" pitchFamily="49" charset="0"/>
                          <a:cs typeface="Consolas" panose="020B0609020204030204" pitchFamily="49" charset="0"/>
                        </a:rPr>
                        <a:t>y = x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165891"/>
                  </a:ext>
                </a:extLst>
              </a:tr>
              <a:tr h="370840">
                <a:tc>
                  <a:txBody>
                    <a:bodyPr/>
                    <a:lstStyle/>
                    <a:p>
                      <a:r>
                        <a:rPr lang="en-US" dirty="0">
                          <a:latin typeface="Consolas" panose="020B0609020204030204" pitchFamily="49" charset="0"/>
                          <a:cs typeface="Consolas" panose="020B0609020204030204" pitchFamily="49" charset="0"/>
                        </a:rPr>
                        <a:t>y = </a:t>
                      </a:r>
                      <a:r>
                        <a:rPr lang="en-US" dirty="0" err="1">
                          <a:latin typeface="Consolas" panose="020B0609020204030204" pitchFamily="49" charset="0"/>
                          <a:cs typeface="Consolas" panose="020B0609020204030204" pitchFamily="49" charset="0"/>
                        </a:rPr>
                        <a:t>np.sort</a:t>
                      </a:r>
                      <a:r>
                        <a:rPr lang="en-US" dirty="0">
                          <a:latin typeface="Consolas" panose="020B0609020204030204" pitchFamily="49" charset="0"/>
                          <a:cs typeface="Consolas" panose="020B0609020204030204" pitchFamily="49" charset="0"/>
                        </a:rPr>
                        <a:t>(x, axis=1)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62292"/>
                  </a:ext>
                </a:extLst>
              </a:tr>
            </a:tbl>
          </a:graphicData>
        </a:graphic>
      </p:graphicFrame>
      <p:sp>
        <p:nvSpPr>
          <p:cNvPr id="13" name="TextBox 12">
            <a:extLst>
              <a:ext uri="{FF2B5EF4-FFF2-40B4-BE49-F238E27FC236}">
                <a16:creationId xmlns:a16="http://schemas.microsoft.com/office/drawing/2014/main" id="{33341455-477C-A028-213A-1846F416E311}"/>
              </a:ext>
            </a:extLst>
          </p:cNvPr>
          <p:cNvSpPr txBox="1"/>
          <p:nvPr/>
        </p:nvSpPr>
        <p:spPr>
          <a:xfrm>
            <a:off x="5447928" y="899428"/>
            <a:ext cx="2952328" cy="369332"/>
          </a:xfrm>
          <a:prstGeom prst="rect">
            <a:avLst/>
          </a:prstGeom>
          <a:solidFill>
            <a:schemeClr val="bg2"/>
          </a:solidFill>
        </p:spPr>
        <p:txBody>
          <a:bodyPr wrap="square" rtlCol="0">
            <a:spAutoFit/>
          </a:bodyPr>
          <a:lstStyle/>
          <a:p>
            <a:r>
              <a:rPr lang="en-CH" dirty="0"/>
              <a:t>Notebook: view_or_copy</a:t>
            </a:r>
          </a:p>
        </p:txBody>
      </p:sp>
    </p:spTree>
    <p:extLst>
      <p:ext uri="{BB962C8B-B14F-4D97-AF65-F5344CB8AC3E}">
        <p14:creationId xmlns:p14="http://schemas.microsoft.com/office/powerpoint/2010/main" val="3001856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31</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86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32</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extLst>
              <p:ext uri="{D42A27DB-BD31-4B8C-83A1-F6EECF244321}">
                <p14:modId xmlns:p14="http://schemas.microsoft.com/office/powerpoint/2010/main" val="2642131670"/>
              </p:ext>
            </p:extLst>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extLst>
              <p:ext uri="{D42A27DB-BD31-4B8C-83A1-F6EECF244321}">
                <p14:modId xmlns:p14="http://schemas.microsoft.com/office/powerpoint/2010/main" val="2884300919"/>
              </p:ext>
            </p:extLst>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extLst>
              <p:ext uri="{D42A27DB-BD31-4B8C-83A1-F6EECF244321}">
                <p14:modId xmlns:p14="http://schemas.microsoft.com/office/powerpoint/2010/main" val="550005785"/>
              </p:ext>
            </p:extLst>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745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dirty="0"/>
              <a:t>NumPy uses broadcasting to perform operation on arrays of different shape without having to allocate extra memory</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33</a:t>
            </a:fld>
            <a:endParaRPr lang="en-US"/>
          </a:p>
        </p:txBody>
      </p:sp>
      <p:pic>
        <p:nvPicPr>
          <p:cNvPr id="7" name="Picture 6">
            <a:extLst>
              <a:ext uri="{FF2B5EF4-FFF2-40B4-BE49-F238E27FC236}">
                <a16:creationId xmlns:a16="http://schemas.microsoft.com/office/drawing/2014/main" id="{1CF53870-83B1-F30C-3A37-E710F4DB6FEF}"/>
              </a:ext>
            </a:extLst>
          </p:cNvPr>
          <p:cNvPicPr>
            <a:picLocks noChangeAspect="1"/>
          </p:cNvPicPr>
          <p:nvPr/>
        </p:nvPicPr>
        <p:blipFill>
          <a:blip r:embed="rId2"/>
          <a:stretch>
            <a:fillRect/>
          </a:stretch>
        </p:blipFill>
        <p:spPr>
          <a:xfrm>
            <a:off x="2786472" y="1759648"/>
            <a:ext cx="6619056" cy="4028234"/>
          </a:xfrm>
          <a:prstGeom prst="rect">
            <a:avLst/>
          </a:prstGeom>
        </p:spPr>
      </p:pic>
    </p:spTree>
    <p:extLst>
      <p:ext uri="{BB962C8B-B14F-4D97-AF65-F5344CB8AC3E}">
        <p14:creationId xmlns:p14="http://schemas.microsoft.com/office/powerpoint/2010/main" val="721929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10E5-2E30-B67C-4E2F-AE911FF040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E7D1FE4-B033-FBFF-5DD8-3448C15208B6}"/>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48867D4B-52E1-01BA-BBA7-33B7E645A258}"/>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8668D3-00EA-478B-1B67-07868C1EA8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8251C89-FB98-09E0-2755-C93D0671F123}"/>
              </a:ext>
            </a:extLst>
          </p:cNvPr>
          <p:cNvSpPr>
            <a:spLocks noGrp="1"/>
          </p:cNvSpPr>
          <p:nvPr>
            <p:ph type="sldNum" sz="quarter" idx="12"/>
          </p:nvPr>
        </p:nvSpPr>
        <p:spPr/>
        <p:txBody>
          <a:bodyPr/>
          <a:lstStyle/>
          <a:p>
            <a:fld id="{EF79ADEA-B933-47CC-A4E9-04E6298B917C}" type="slidenum">
              <a:rPr lang="en-US" smtClean="0"/>
              <a:pPr/>
              <a:t>34</a:t>
            </a:fld>
            <a:endParaRPr lang="en-US"/>
          </a:p>
        </p:txBody>
      </p:sp>
      <p:pic>
        <p:nvPicPr>
          <p:cNvPr id="7" name="Picture 6">
            <a:extLst>
              <a:ext uri="{FF2B5EF4-FFF2-40B4-BE49-F238E27FC236}">
                <a16:creationId xmlns:a16="http://schemas.microsoft.com/office/drawing/2014/main" id="{7346E507-A28F-2BC9-EA01-7F8A7C3654F1}"/>
              </a:ext>
            </a:extLst>
          </p:cNvPr>
          <p:cNvPicPr>
            <a:picLocks noChangeAspect="1"/>
          </p:cNvPicPr>
          <p:nvPr/>
        </p:nvPicPr>
        <p:blipFill>
          <a:blip r:embed="rId2"/>
          <a:stretch>
            <a:fillRect/>
          </a:stretch>
        </p:blipFill>
        <p:spPr>
          <a:xfrm>
            <a:off x="2209800" y="483669"/>
            <a:ext cx="7772400" cy="5890661"/>
          </a:xfrm>
          <a:prstGeom prst="rect">
            <a:avLst/>
          </a:prstGeom>
        </p:spPr>
      </p:pic>
    </p:spTree>
    <p:extLst>
      <p:ext uri="{BB962C8B-B14F-4D97-AF65-F5344CB8AC3E}">
        <p14:creationId xmlns:p14="http://schemas.microsoft.com/office/powerpoint/2010/main" val="50879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speed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1042263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lstStyle/>
          <a:p>
            <a:r>
              <a:rPr lang="en-CH" dirty="0"/>
              <a:t>For loops in C</a:t>
            </a:r>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p:txBody>
          <a:bodyPr/>
          <a:lstStyle/>
          <a:p>
            <a:r>
              <a:rPr lang="en-CH" dirty="0"/>
              <a:t>Show how a numpy operation can be executed very fast in C</a:t>
            </a:r>
          </a:p>
          <a:p>
            <a:pPr lvl="1"/>
            <a:r>
              <a:rPr lang="en-CH" dirty="0"/>
              <a:t>Related to memory: the data is of a C numerical type, and the layout is regular in memory. A C loop can jump from one memory location to the next by moving by “strides” bytes and accumulating the result</a:t>
            </a:r>
          </a:p>
          <a:p>
            <a:r>
              <a:rPr lang="en-CH" dirty="0"/>
              <a:t>To get that performance, one needs to vectorize! it’s important to avoid for-loops at all costs</a:t>
            </a:r>
          </a:p>
          <a:p>
            <a:pPr marL="0" indent="0">
              <a:buNone/>
            </a:pPr>
            <a:endParaRPr lang="en-CH" dirty="0"/>
          </a:p>
          <a:p>
            <a:r>
              <a:rPr lang="en-CH" dirty="0"/>
              <a:t>Question: How is efficiency of Python vs C in the Big-O sense?</a:t>
            </a:r>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36</a:t>
            </a:fld>
            <a:endParaRPr lang="en-US"/>
          </a:p>
        </p:txBody>
      </p:sp>
    </p:spTree>
    <p:extLst>
      <p:ext uri="{BB962C8B-B14F-4D97-AF65-F5344CB8AC3E}">
        <p14:creationId xmlns:p14="http://schemas.microsoft.com/office/powerpoint/2010/main" val="3423727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884D-A7FF-C403-B389-C859FDBA2B14}"/>
              </a:ext>
            </a:extLst>
          </p:cNvPr>
          <p:cNvSpPr>
            <a:spLocks noGrp="1"/>
          </p:cNvSpPr>
          <p:nvPr>
            <p:ph type="title"/>
          </p:nvPr>
        </p:nvSpPr>
        <p:spPr/>
        <p:txBody>
          <a:bodyPr>
            <a:normAutofit fontScale="90000"/>
          </a:bodyPr>
          <a:lstStyle/>
          <a:p>
            <a:r>
              <a:rPr lang="en-CH" dirty="0"/>
              <a:t>Here list useful NumPy functions that help vectorize for-loop code</a:t>
            </a:r>
          </a:p>
        </p:txBody>
      </p:sp>
      <p:sp>
        <p:nvSpPr>
          <p:cNvPr id="3" name="Content Placeholder 2">
            <a:extLst>
              <a:ext uri="{FF2B5EF4-FFF2-40B4-BE49-F238E27FC236}">
                <a16:creationId xmlns:a16="http://schemas.microsoft.com/office/drawing/2014/main" id="{0838B313-07FA-35B3-99B9-3265A843DEA2}"/>
              </a:ext>
            </a:extLst>
          </p:cNvPr>
          <p:cNvSpPr>
            <a:spLocks noGrp="1"/>
          </p:cNvSpPr>
          <p:nvPr>
            <p:ph idx="1"/>
          </p:nvPr>
        </p:nvSpPr>
        <p:spPr>
          <a:solidFill>
            <a:schemeClr val="accent5"/>
          </a:solidFill>
        </p:spPr>
        <p:txBody>
          <a:bodyPr/>
          <a:lstStyle/>
          <a:p>
            <a:pPr marL="0" indent="0">
              <a:buNone/>
            </a:pPr>
            <a:r>
              <a:rPr lang="en-CH" dirty="0"/>
              <a:t>VM</a:t>
            </a:r>
          </a:p>
          <a:p>
            <a:r>
              <a:rPr lang="en-CH" dirty="0"/>
              <a:t>Make a reference slide with useful things to vectorize for-loops</a:t>
            </a:r>
          </a:p>
          <a:p>
            <a:pPr lvl="1"/>
            <a:r>
              <a:rPr lang="en-CH" dirty="0"/>
              <a:t>broadcasting</a:t>
            </a:r>
          </a:p>
          <a:p>
            <a:pPr lvl="1"/>
            <a:r>
              <a:rPr lang="en-CH" dirty="0"/>
              <a:t>mgrid</a:t>
            </a:r>
          </a:p>
          <a:p>
            <a:pPr lvl="1"/>
            <a:r>
              <a:rPr lang="en-CH" dirty="0"/>
              <a:t>…</a:t>
            </a:r>
          </a:p>
          <a:p>
            <a:r>
              <a:rPr lang="en-CH" dirty="0"/>
              <a:t>Find a couple of nice examples where complicated for-loop code is nicely vectorized</a:t>
            </a:r>
          </a:p>
        </p:txBody>
      </p:sp>
      <p:sp>
        <p:nvSpPr>
          <p:cNvPr id="4" name="Date Placeholder 3">
            <a:extLst>
              <a:ext uri="{FF2B5EF4-FFF2-40B4-BE49-F238E27FC236}">
                <a16:creationId xmlns:a16="http://schemas.microsoft.com/office/drawing/2014/main" id="{6474275D-F5DF-2E00-4F5A-CA3F3F2458B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CB35C8-DC09-8CDC-7F0E-6F41BA3252F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4E0B24B-028B-869F-7282-26C924E96438}"/>
              </a:ext>
            </a:extLst>
          </p:cNvPr>
          <p:cNvSpPr>
            <a:spLocks noGrp="1"/>
          </p:cNvSpPr>
          <p:nvPr>
            <p:ph type="sldNum" sz="quarter" idx="12"/>
          </p:nvPr>
        </p:nvSpPr>
        <p:spPr/>
        <p:txBody>
          <a:bodyPr/>
          <a:lstStyle/>
          <a:p>
            <a:fld id="{EF79ADEA-B933-47CC-A4E9-04E6298B917C}" type="slidenum">
              <a:rPr lang="en-US" smtClean="0"/>
              <a:pPr/>
              <a:t>37</a:t>
            </a:fld>
            <a:endParaRPr lang="en-US"/>
          </a:p>
        </p:txBody>
      </p:sp>
    </p:spTree>
    <p:extLst>
      <p:ext uri="{BB962C8B-B14F-4D97-AF65-F5344CB8AC3E}">
        <p14:creationId xmlns:p14="http://schemas.microsoft.com/office/powerpoint/2010/main" val="706272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fontScale="90000"/>
          </a:bodyPr>
          <a:lstStyle/>
          <a:p>
            <a:r>
              <a:rPr lang="en-CH" dirty="0"/>
              <a:t>Exercise: give python code with for-loops and ask them to vectorize</a:t>
            </a:r>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38</a:t>
            </a:fld>
            <a:endParaRPr lang="en-US"/>
          </a:p>
        </p:txBody>
      </p:sp>
      <p:sp>
        <p:nvSpPr>
          <p:cNvPr id="6" name="TextBox 5">
            <a:extLst>
              <a:ext uri="{FF2B5EF4-FFF2-40B4-BE49-F238E27FC236}">
                <a16:creationId xmlns:a16="http://schemas.microsoft.com/office/drawing/2014/main" id="{AEB423B9-6269-629B-A552-F90236A37339}"/>
              </a:ext>
            </a:extLst>
          </p:cNvPr>
          <p:cNvSpPr txBox="1"/>
          <p:nvPr/>
        </p:nvSpPr>
        <p:spPr>
          <a:xfrm>
            <a:off x="3619893" y="2969443"/>
            <a:ext cx="3858429" cy="369332"/>
          </a:xfrm>
          <a:prstGeom prst="rect">
            <a:avLst/>
          </a:prstGeom>
          <a:noFill/>
        </p:spPr>
        <p:txBody>
          <a:bodyPr wrap="none" rtlCol="0">
            <a:spAutoFit/>
          </a:bodyPr>
          <a:lstStyle/>
          <a:p>
            <a:r>
              <a:rPr lang="en-CH" dirty="0"/>
              <a:t>proposal for exercise: </a:t>
            </a:r>
            <a:r>
              <a:rPr lang="en-US" dirty="0" err="1"/>
              <a:t>numpy_vectorize</a:t>
            </a:r>
            <a:endParaRPr lang="en-CH" dirty="0"/>
          </a:p>
        </p:txBody>
      </p:sp>
    </p:spTree>
    <p:extLst>
      <p:ext uri="{BB962C8B-B14F-4D97-AF65-F5344CB8AC3E}">
        <p14:creationId xmlns:p14="http://schemas.microsoft.com/office/powerpoint/2010/main" val="2420234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9EFB-EF60-00A6-6E9A-335ED63EBB76}"/>
              </a:ext>
            </a:extLst>
          </p:cNvPr>
          <p:cNvSpPr>
            <a:spLocks noGrp="1"/>
          </p:cNvSpPr>
          <p:nvPr>
            <p:ph type="title"/>
          </p:nvPr>
        </p:nvSpPr>
        <p:spPr/>
        <p:txBody>
          <a:bodyPr>
            <a:normAutofit fontScale="90000"/>
          </a:bodyPr>
          <a:lstStyle/>
          <a:p>
            <a:r>
              <a:rPr lang="en-CH" dirty="0"/>
              <a:t>Hands on: Connecting the dots with the computer architecture class</a:t>
            </a:r>
          </a:p>
        </p:txBody>
      </p:sp>
      <p:sp>
        <p:nvSpPr>
          <p:cNvPr id="3" name="Content Placeholder 2">
            <a:extLst>
              <a:ext uri="{FF2B5EF4-FFF2-40B4-BE49-F238E27FC236}">
                <a16:creationId xmlns:a16="http://schemas.microsoft.com/office/drawing/2014/main" id="{23E10B1F-A140-F84A-BE2B-DC0896E256C1}"/>
              </a:ext>
            </a:extLst>
          </p:cNvPr>
          <p:cNvSpPr>
            <a:spLocks noGrp="1"/>
          </p:cNvSpPr>
          <p:nvPr>
            <p:ph idx="1"/>
          </p:nvPr>
        </p:nvSpPr>
        <p:spPr/>
        <p:txBody>
          <a:bodyPr/>
          <a:lstStyle/>
          <a:p>
            <a:r>
              <a:rPr lang="en-CH" dirty="0"/>
              <a:t>We want to compute the sum of all elements of a sliced array,</a:t>
            </a:r>
            <a:br>
              <a:rPr lang="en-CH" dirty="0"/>
            </a:br>
            <a:r>
              <a:rPr lang="en-CH" dirty="0">
                <a:latin typeface="Consolas" panose="020B0609020204030204" pitchFamily="49" charset="0"/>
                <a:cs typeface="Consolas" panose="020B0609020204030204" pitchFamily="49" charset="0"/>
              </a:rPr>
              <a:t>x[::step_i, ::step_j].sum()</a:t>
            </a:r>
            <a:br>
              <a:rPr lang="en-CH" dirty="0">
                <a:latin typeface="Consolas" panose="020B0609020204030204" pitchFamily="49" charset="0"/>
                <a:cs typeface="Consolas" panose="020B0609020204030204" pitchFamily="49" charset="0"/>
              </a:rPr>
            </a:br>
            <a:br>
              <a:rPr lang="en-CH" dirty="0"/>
            </a:br>
            <a:r>
              <a:rPr lang="en-CH" dirty="0"/>
              <a:t>Discuss the memory and speed efficiency of this expression</a:t>
            </a:r>
          </a:p>
          <a:p>
            <a:pPr marL="0" indent="0">
              <a:buNone/>
            </a:pPr>
            <a:br>
              <a:rPr lang="en-CH" dirty="0"/>
            </a:br>
            <a:endParaRPr lang="en-CH" dirty="0"/>
          </a:p>
          <a:p>
            <a:r>
              <a:rPr lang="en-CH" dirty="0"/>
              <a:t>Think about Verjinia and Tiziano’s architecture class</a:t>
            </a:r>
          </a:p>
          <a:p>
            <a:r>
              <a:rPr lang="en-CH" dirty="0"/>
              <a:t>Is there any scenario where creating a copy of the sliced array could improve efficiency?</a:t>
            </a:r>
            <a:br>
              <a:rPr lang="en-CH" dirty="0"/>
            </a:br>
            <a:r>
              <a:rPr lang="en-CH" dirty="0">
                <a:latin typeface="Consolas" panose="020B0609020204030204" pitchFamily="49" charset="0"/>
                <a:cs typeface="Consolas" panose="020B0609020204030204" pitchFamily="49" charset="0"/>
              </a:rPr>
              <a:t>x[::step_i, ::step_j].copy().sum()</a:t>
            </a:r>
          </a:p>
        </p:txBody>
      </p:sp>
      <p:sp>
        <p:nvSpPr>
          <p:cNvPr id="4" name="Date Placeholder 3">
            <a:extLst>
              <a:ext uri="{FF2B5EF4-FFF2-40B4-BE49-F238E27FC236}">
                <a16:creationId xmlns:a16="http://schemas.microsoft.com/office/drawing/2014/main" id="{B971517D-7F5A-CD5A-955D-7356A2208E2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1B3AE2F-CC09-3ABC-0585-2539BAB1118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D8898CC-6D2B-123E-3420-B2FDD184B218}"/>
              </a:ext>
            </a:extLst>
          </p:cNvPr>
          <p:cNvSpPr>
            <a:spLocks noGrp="1"/>
          </p:cNvSpPr>
          <p:nvPr>
            <p:ph type="sldNum" sz="quarter" idx="12"/>
          </p:nvPr>
        </p:nvSpPr>
        <p:spPr/>
        <p:txBody>
          <a:bodyPr/>
          <a:lstStyle/>
          <a:p>
            <a:fld id="{EF79ADEA-B933-47CC-A4E9-04E6298B917C}" type="slidenum">
              <a:rPr lang="en-US" smtClean="0"/>
              <a:pPr/>
              <a:t>39</a:t>
            </a:fld>
            <a:endParaRPr lang="en-US"/>
          </a:p>
        </p:txBody>
      </p:sp>
      <p:sp>
        <p:nvSpPr>
          <p:cNvPr id="7" name="TextBox 6">
            <a:extLst>
              <a:ext uri="{FF2B5EF4-FFF2-40B4-BE49-F238E27FC236}">
                <a16:creationId xmlns:a16="http://schemas.microsoft.com/office/drawing/2014/main" id="{DC97BF90-BEF2-55B8-6CD5-205FF06058A2}"/>
              </a:ext>
            </a:extLst>
          </p:cNvPr>
          <p:cNvSpPr txBox="1"/>
          <p:nvPr/>
        </p:nvSpPr>
        <p:spPr>
          <a:xfrm>
            <a:off x="4409439" y="2132856"/>
            <a:ext cx="3373121" cy="2308324"/>
          </a:xfrm>
          <a:prstGeom prst="rect">
            <a:avLst/>
          </a:prstGeom>
          <a:solidFill>
            <a:srgbClr val="FFFF00"/>
          </a:solidFill>
        </p:spPr>
        <p:txBody>
          <a:bodyPr wrap="square" rtlCol="0">
            <a:spAutoFit/>
          </a:bodyPr>
          <a:lstStyle/>
          <a:p>
            <a:r>
              <a:rPr lang="en-CH" dirty="0"/>
              <a:t>see </a:t>
            </a:r>
            <a:r>
              <a:rPr lang="en-US" dirty="0" err="1"/>
              <a:t>when_copying_is_convenient</a:t>
            </a:r>
            <a:r>
              <a:rPr lang="en-CH" dirty="0"/>
              <a:t> notebook</a:t>
            </a:r>
          </a:p>
          <a:p>
            <a:endParaRPr lang="en-CH" dirty="0"/>
          </a:p>
          <a:p>
            <a:endParaRPr lang="en-CH" dirty="0"/>
          </a:p>
          <a:p>
            <a:r>
              <a:rPr lang="en-CH" dirty="0"/>
              <a:t>Keep this slide only if we can find a realistic case where this is useful, i.e. one where we don’t do</a:t>
            </a:r>
          </a:p>
          <a:p>
            <a:r>
              <a:rPr lang="en-CH" dirty="0"/>
              <a:t>s.sum() for 1000 times</a:t>
            </a:r>
          </a:p>
        </p:txBody>
      </p:sp>
    </p:spTree>
    <p:extLst>
      <p:ext uri="{BB962C8B-B14F-4D97-AF65-F5344CB8AC3E}">
        <p14:creationId xmlns:p14="http://schemas.microsoft.com/office/powerpoint/2010/main" val="359953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172125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p:txBody>
          <a:bodyPr>
            <a:normAutofit/>
          </a:bodyPr>
          <a:lstStyle/>
          <a:p>
            <a:r>
              <a:rPr lang="en-CH" sz="3600" dirty="0"/>
              <a:t>Beyond memory (briefly, optional, probably skip)</a:t>
            </a:r>
            <a:endParaRPr lang="en-CH" sz="5400" dirty="0"/>
          </a:p>
        </p:txBody>
      </p:sp>
      <p:sp>
        <p:nvSpPr>
          <p:cNvPr id="6" name="Content Placeholder 5">
            <a:extLst>
              <a:ext uri="{FF2B5EF4-FFF2-40B4-BE49-F238E27FC236}">
                <a16:creationId xmlns:a16="http://schemas.microsoft.com/office/drawing/2014/main" id="{3F83508C-8BCE-D253-FEF0-401A234599AB}"/>
              </a:ext>
            </a:extLst>
          </p:cNvPr>
          <p:cNvSpPr>
            <a:spLocks noGrp="1"/>
          </p:cNvSpPr>
          <p:nvPr>
            <p:ph idx="1"/>
          </p:nvPr>
        </p:nvSpPr>
        <p:spPr/>
        <p:txBody>
          <a:bodyPr/>
          <a:lstStyle/>
          <a:p>
            <a:r>
              <a:rPr lang="en-CH" dirty="0"/>
              <a:t>Use memmap with NumPy (keep large array data on disk) </a:t>
            </a:r>
          </a:p>
          <a:p>
            <a:r>
              <a:rPr lang="en-CH" dirty="0"/>
              <a:t>HFD-5 (keep large array data on disk , block-order, example from geophysics project)</a:t>
            </a:r>
          </a:p>
          <a:p>
            <a:r>
              <a:rPr lang="en-CH" dirty="0"/>
              <a:t>blosc (compressed data) -&gt; maybe do not present, never seen anyone use it</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40</a:t>
            </a:fld>
            <a:endParaRPr lang="en-US"/>
          </a:p>
        </p:txBody>
      </p:sp>
    </p:spTree>
    <p:extLst>
      <p:ext uri="{BB962C8B-B14F-4D97-AF65-F5344CB8AC3E}">
        <p14:creationId xmlns:p14="http://schemas.microsoft.com/office/powerpoint/2010/main" val="3760747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HERE INSERT Tabular Data SLIDES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extLst>
      <p:ext uri="{BB962C8B-B14F-4D97-AF65-F5344CB8AC3E}">
        <p14:creationId xmlns:p14="http://schemas.microsoft.com/office/powerpoint/2010/main" val="2356265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42</a:t>
            </a:fld>
            <a:endParaRPr lang="en-US"/>
          </a:p>
        </p:txBody>
      </p:sp>
    </p:spTree>
    <p:extLst>
      <p:ext uri="{BB962C8B-B14F-4D97-AF65-F5344CB8AC3E}">
        <p14:creationId xmlns:p14="http://schemas.microsoft.com/office/powerpoint/2010/main" val="3211636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44</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45</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89685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46</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47</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48</a:t>
            </a:fld>
            <a:endParaRPr lang="en-US"/>
          </a:p>
        </p:txBody>
      </p:sp>
    </p:spTree>
    <p:extLst>
      <p:ext uri="{BB962C8B-B14F-4D97-AF65-F5344CB8AC3E}">
        <p14:creationId xmlns:p14="http://schemas.microsoft.com/office/powerpoint/2010/main" val="3263027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49</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Hands-on (interactive)</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a:bodyPr>
          <a:lstStyle/>
          <a:p>
            <a:r>
              <a:rPr lang="en-US" dirty="0"/>
              <a:t>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Tree>
    <p:extLst>
      <p:ext uri="{BB962C8B-B14F-4D97-AF65-F5344CB8AC3E}">
        <p14:creationId xmlns:p14="http://schemas.microsoft.com/office/powerpoint/2010/main" val="106953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850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lvl="1">
              <a:buFontTx/>
              <a:buChar char="-"/>
            </a:pPr>
            <a:endParaRPr lang="en-CH" dirty="0"/>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50</a:t>
            </a:fld>
            <a:endParaRPr lang="en-US"/>
          </a:p>
        </p:txBody>
      </p:sp>
    </p:spTree>
    <p:extLst>
      <p:ext uri="{BB962C8B-B14F-4D97-AF65-F5344CB8AC3E}">
        <p14:creationId xmlns:p14="http://schemas.microsoft.com/office/powerpoint/2010/main" val="822817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51</a:t>
            </a:fld>
            <a:endParaRPr lang="en-US"/>
          </a:p>
        </p:txBody>
      </p:sp>
    </p:spTree>
    <p:extLst>
      <p:ext uri="{BB962C8B-B14F-4D97-AF65-F5344CB8AC3E}">
        <p14:creationId xmlns:p14="http://schemas.microsoft.com/office/powerpoint/2010/main" val="2945042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52</a:t>
            </a:fld>
            <a:endParaRPr lang="en-US"/>
          </a:p>
        </p:txBody>
      </p:sp>
    </p:spTree>
    <p:extLst>
      <p:ext uri="{BB962C8B-B14F-4D97-AF65-F5344CB8AC3E}">
        <p14:creationId xmlns:p14="http://schemas.microsoft.com/office/powerpoint/2010/main" val="132864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CH" sz="3600" dirty="0"/>
              <a:t>How do we think about scaling in performance in data structures? Or in algorithms in general</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r>
              <a:rPr lang="en-CH" sz="2400" dirty="0"/>
              <a:t>You developed your code on a small data set, how is it going to scale to the complete data set?</a:t>
            </a:r>
          </a:p>
          <a:p>
            <a:r>
              <a:rPr lang="en-CH" sz="2400" dirty="0"/>
              <a:t>What 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6</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Tree>
    <p:extLst>
      <p:ext uri="{BB962C8B-B14F-4D97-AF65-F5344CB8AC3E}">
        <p14:creationId xmlns:p14="http://schemas.microsoft.com/office/powerpoint/2010/main" val="16213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7</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206583649"/>
              </p:ext>
            </p:extLst>
          </p:nvPr>
        </p:nvGraphicFramePr>
        <p:xfrm>
          <a:off x="751384" y="1258760"/>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419521">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25436" y="2276872"/>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
        <p:nvSpPr>
          <p:cNvPr id="7" name="TextBox 6">
            <a:extLst>
              <a:ext uri="{FF2B5EF4-FFF2-40B4-BE49-F238E27FC236}">
                <a16:creationId xmlns:a16="http://schemas.microsoft.com/office/drawing/2014/main" id="{8AD299C8-4C81-6569-56D0-816505668617}"/>
              </a:ext>
            </a:extLst>
          </p:cNvPr>
          <p:cNvSpPr txBox="1"/>
          <p:nvPr/>
        </p:nvSpPr>
        <p:spPr>
          <a:xfrm>
            <a:off x="609600" y="3929165"/>
            <a:ext cx="3200400" cy="646331"/>
          </a:xfrm>
          <a:prstGeom prst="rect">
            <a:avLst/>
          </a:prstGeom>
          <a:solidFill>
            <a:srgbClr val="00B0F0"/>
          </a:solidFill>
        </p:spPr>
        <p:txBody>
          <a:bodyPr wrap="square" rtlCol="0">
            <a:spAutoFit/>
          </a:bodyPr>
          <a:lstStyle/>
          <a:p>
            <a:r>
              <a:rPr lang="en-CH" dirty="0"/>
              <a:t>VM: add plot with scaling for all of the Big-O classes above </a:t>
            </a:r>
          </a:p>
        </p:txBody>
      </p:sp>
      <p:grpSp>
        <p:nvGrpSpPr>
          <p:cNvPr id="13" name="Group 12">
            <a:extLst>
              <a:ext uri="{FF2B5EF4-FFF2-40B4-BE49-F238E27FC236}">
                <a16:creationId xmlns:a16="http://schemas.microsoft.com/office/drawing/2014/main" id="{3048D5B5-53D1-367C-C52C-CEAFB6D627A0}"/>
              </a:ext>
            </a:extLst>
          </p:cNvPr>
          <p:cNvGrpSpPr/>
          <p:nvPr/>
        </p:nvGrpSpPr>
        <p:grpSpPr>
          <a:xfrm>
            <a:off x="1847528" y="4832171"/>
            <a:ext cx="1513382" cy="884299"/>
            <a:chOff x="6149528" y="3830959"/>
            <a:chExt cx="2118386" cy="1690448"/>
          </a:xfrm>
        </p:grpSpPr>
        <p:pic>
          <p:nvPicPr>
            <p:cNvPr id="10" name="Picture 9" descr="A graph on a piece of paper&#10;&#10;Description automatically generated">
              <a:extLst>
                <a:ext uri="{FF2B5EF4-FFF2-40B4-BE49-F238E27FC236}">
                  <a16:creationId xmlns:a16="http://schemas.microsoft.com/office/drawing/2014/main" id="{D024DE91-281E-6842-71C8-D5C269FD2AB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6363497" y="3616990"/>
              <a:ext cx="1690448" cy="2118386"/>
            </a:xfrm>
            <a:prstGeom prst="rect">
              <a:avLst/>
            </a:prstGeom>
            <a:solidFill>
              <a:schemeClr val="accent6">
                <a:lumMod val="40000"/>
                <a:lumOff val="60000"/>
              </a:schemeClr>
            </a:solidFill>
          </p:spPr>
        </p:pic>
        <p:sp>
          <p:nvSpPr>
            <p:cNvPr id="11" name="Rectangle 10">
              <a:extLst>
                <a:ext uri="{FF2B5EF4-FFF2-40B4-BE49-F238E27FC236}">
                  <a16:creationId xmlns:a16="http://schemas.microsoft.com/office/drawing/2014/main" id="{258A1920-88E8-39B6-E9B1-24D72D239DEF}"/>
                </a:ext>
              </a:extLst>
            </p:cNvPr>
            <p:cNvSpPr/>
            <p:nvPr/>
          </p:nvSpPr>
          <p:spPr>
            <a:xfrm>
              <a:off x="6744072" y="4365104"/>
              <a:ext cx="360040"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A412BB69-BA24-EB7F-244A-04CA85F82C4A}"/>
                </a:ext>
              </a:extLst>
            </p:cNvPr>
            <p:cNvSpPr/>
            <p:nvPr/>
          </p:nvSpPr>
          <p:spPr>
            <a:xfrm>
              <a:off x="7536160" y="4884715"/>
              <a:ext cx="731754"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1026" name="Picture 2">
            <a:extLst>
              <a:ext uri="{FF2B5EF4-FFF2-40B4-BE49-F238E27FC236}">
                <a16:creationId xmlns:a16="http://schemas.microsoft.com/office/drawing/2014/main" id="{D184EBF3-7F10-B6ED-BCD2-53BF54EAE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2" t="12201" r="4586" b="5324"/>
          <a:stretch/>
        </p:blipFill>
        <p:spPr bwMode="auto">
          <a:xfrm>
            <a:off x="7413126" y="3929165"/>
            <a:ext cx="3306806" cy="260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2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3249100698"/>
              </p:ext>
            </p:extLst>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Computing the distance between all pairs os elements in the list (double for-loop through list)</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spTree>
    <p:extLst>
      <p:ext uri="{BB962C8B-B14F-4D97-AF65-F5344CB8AC3E}">
        <p14:creationId xmlns:p14="http://schemas.microsoft.com/office/powerpoint/2010/main" val="347964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9" name="TextBox 8">
            <a:extLst>
              <a:ext uri="{FF2B5EF4-FFF2-40B4-BE49-F238E27FC236}">
                <a16:creationId xmlns:a16="http://schemas.microsoft.com/office/drawing/2014/main" id="{D3A269E5-2166-5D30-91B9-788EE0E95206}"/>
              </a:ext>
            </a:extLst>
          </p:cNvPr>
          <p:cNvSpPr txBox="1"/>
          <p:nvPr/>
        </p:nvSpPr>
        <p:spPr>
          <a:xfrm>
            <a:off x="1234852" y="4614533"/>
            <a:ext cx="9722296" cy="1200329"/>
          </a:xfrm>
          <a:prstGeom prst="rect">
            <a:avLst/>
          </a:prstGeom>
          <a:solidFill>
            <a:schemeClr val="accent6">
              <a:lumMod val="20000"/>
              <a:lumOff val="80000"/>
            </a:schemeClr>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spTree>
    <p:extLst>
      <p:ext uri="{BB962C8B-B14F-4D97-AF65-F5344CB8AC3E}">
        <p14:creationId xmlns:p14="http://schemas.microsoft.com/office/powerpoint/2010/main" val="1712473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99174</TotalTime>
  <Words>4115</Words>
  <Application>Microsoft Macintosh PowerPoint</Application>
  <PresentationFormat>Widescreen</PresentationFormat>
  <Paragraphs>853</Paragraphs>
  <Slides>52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-apple-system</vt:lpstr>
      <vt:lpstr>Arial</vt:lpstr>
      <vt:lpstr>Calibri</vt:lpstr>
      <vt:lpstr>Calibri Light</vt:lpstr>
      <vt:lpstr>Consolas</vt:lpstr>
      <vt:lpstr>Office Theme</vt:lpstr>
      <vt:lpstr>PowerPoint Presentation</vt:lpstr>
      <vt:lpstr>What are data structures?</vt:lpstr>
      <vt:lpstr>What problems do you encounter with data?</vt:lpstr>
      <vt:lpstr>All the data structures</vt:lpstr>
      <vt:lpstr>Hands-on (interactive)</vt:lpstr>
      <vt:lpstr>How do we think about scaling in performance in data structures? Or in algorithms in general</vt:lpstr>
      <vt:lpstr>How performance scales: big-O</vt:lpstr>
      <vt:lpstr>How performance scales: big-O</vt:lpstr>
      <vt:lpstr>How performance scales: big-O</vt:lpstr>
      <vt:lpstr>PowerPoint Presentation</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Basic information about Python data structures </vt:lpstr>
      <vt:lpstr>Exercise</vt:lpstr>
      <vt:lpstr>NUMPY</vt:lpstr>
      <vt:lpstr>NumPy – huh, yeah – what’s it good for?</vt:lpstr>
      <vt:lpstr>Why are NumPy arrays efficient? </vt:lpstr>
      <vt:lpstr>NumPy’s memory efficiency</vt:lpstr>
      <vt:lpstr>PowerPoint Presentation</vt:lpstr>
      <vt:lpstr>PowerPoint Presentation</vt:lpstr>
      <vt:lpstr>PowerPoint Presentation</vt:lpstr>
      <vt:lpstr>PowerPoint Presentation</vt:lpstr>
      <vt:lpstr>PowerPoint Presentation</vt:lpstr>
      <vt:lpstr>Operations that only change the metadata return a view, otherwise a new memory block needs to be allocated and they return a copy</vt:lpstr>
      <vt:lpstr>Hands-on: view or copy? If view, how is the metadata changed?</vt:lpstr>
      <vt:lpstr>A special kind of view: broadcasting operations</vt:lpstr>
      <vt:lpstr>A special kind of view: broadcasting operations</vt:lpstr>
      <vt:lpstr>NumPy uses broadcasting to perform operation on arrays of different shape without having to allocate extra memory</vt:lpstr>
      <vt:lpstr>PowerPoint Presentation</vt:lpstr>
      <vt:lpstr>NumPy’s speed efficiency</vt:lpstr>
      <vt:lpstr>For loops in C</vt:lpstr>
      <vt:lpstr>Here list useful NumPy functions that help vectorize for-loop code</vt:lpstr>
      <vt:lpstr>Exercise: give python code with for-loops and ask them to vectorize</vt:lpstr>
      <vt:lpstr>Hands on: Connecting the dots with the computer architecture class</vt:lpstr>
      <vt:lpstr>Beyond memory (briefly, optional, probably skip)</vt:lpstr>
      <vt:lpstr>HERE INSERT Tabular Data SLIDES</vt:lpstr>
      <vt:lpstr>Thank you!</vt:lpstr>
      <vt:lpstr>PowerPoint Presentation</vt:lpstr>
      <vt:lpstr>Data class outline</vt:lpstr>
      <vt:lpstr>Goals (will be removed)</vt:lpstr>
      <vt:lpstr>PowerPoint Presentation</vt:lpstr>
      <vt:lpstr>Data types</vt:lpstr>
      <vt:lpstr>All the data structures</vt:lpstr>
      <vt:lpstr>Data structures</vt:lpstr>
      <vt:lpstr>Lists</vt:lpstr>
      <vt:lpstr>PowerPoint Presentation</vt:lpstr>
      <vt:lpstr>Dictionaries (“hashmap”)</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Metodieva, Verjinia</cp:lastModifiedBy>
  <cp:revision>1384</cp:revision>
  <cp:lastPrinted>2017-08-28T05:46:03Z</cp:lastPrinted>
  <dcterms:created xsi:type="dcterms:W3CDTF">2010-10-01T16:09:12Z</dcterms:created>
  <dcterms:modified xsi:type="dcterms:W3CDTF">2024-08-10T11:51:36Z</dcterms:modified>
</cp:coreProperties>
</file>